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9" r:id="rId5"/>
  </p:sldMasterIdLst>
  <p:notesMasterIdLst>
    <p:notesMasterId r:id="rId22"/>
  </p:notesMasterIdLst>
  <p:sldIdLst>
    <p:sldId id="2076138436" r:id="rId6"/>
    <p:sldId id="256" r:id="rId7"/>
    <p:sldId id="268" r:id="rId8"/>
    <p:sldId id="257" r:id="rId9"/>
    <p:sldId id="259" r:id="rId10"/>
    <p:sldId id="258" r:id="rId11"/>
    <p:sldId id="260" r:id="rId12"/>
    <p:sldId id="264" r:id="rId13"/>
    <p:sldId id="261" r:id="rId14"/>
    <p:sldId id="265" r:id="rId15"/>
    <p:sldId id="262" r:id="rId16"/>
    <p:sldId id="267" r:id="rId17"/>
    <p:sldId id="274" r:id="rId18"/>
    <p:sldId id="270" r:id="rId19"/>
    <p:sldId id="272" r:id="rId20"/>
    <p:sldId id="273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5911F-E29B-9C36-C090-078C0DA21AA0}" v="5" dt="2024-04-04T06:55:54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4940" autoAdjust="0"/>
  </p:normalViewPr>
  <p:slideViewPr>
    <p:cSldViewPr snapToGrid="0" snapToObjects="1">
      <p:cViewPr varScale="1">
        <p:scale>
          <a:sx n="71" d="100"/>
          <a:sy n="71" d="100"/>
        </p:scale>
        <p:origin x="9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nsaas, Trine Nordgård" userId="S::trine.nordgard.stensaas@stolav.no::1d9aa5d0-7d99-41de-b1a1-a3a9fc494100" providerId="AD" clId="Web-{4A4DEA2F-65CE-645E-3440-DB140BB75AEB}"/>
    <pc:docChg chg="addSld modSld">
      <pc:chgData name="Stensaas, Trine Nordgård" userId="S::trine.nordgard.stensaas@stolav.no::1d9aa5d0-7d99-41de-b1a1-a3a9fc494100" providerId="AD" clId="Web-{4A4DEA2F-65CE-645E-3440-DB140BB75AEB}" dt="2024-03-04T12:16:30.137" v="108"/>
      <pc:docMkLst>
        <pc:docMk/>
      </pc:docMkLst>
      <pc:sldChg chg="modSp">
        <pc:chgData name="Stensaas, Trine Nordgård" userId="S::trine.nordgard.stensaas@stolav.no::1d9aa5d0-7d99-41de-b1a1-a3a9fc494100" providerId="AD" clId="Web-{4A4DEA2F-65CE-645E-3440-DB140BB75AEB}" dt="2024-03-01T13:28:49.976" v="28" actId="20577"/>
        <pc:sldMkLst>
          <pc:docMk/>
          <pc:sldMk cId="4210198913" sldId="256"/>
        </pc:sldMkLst>
        <pc:spChg chg="mod">
          <ac:chgData name="Stensaas, Trine Nordgård" userId="S::trine.nordgard.stensaas@stolav.no::1d9aa5d0-7d99-41de-b1a1-a3a9fc494100" providerId="AD" clId="Web-{4A4DEA2F-65CE-645E-3440-DB140BB75AEB}" dt="2024-03-01T13:25:54.506" v="8" actId="20577"/>
          <ac:spMkLst>
            <pc:docMk/>
            <pc:sldMk cId="4210198913" sldId="256"/>
            <ac:spMk id="2" creationId="{87311932-E3CC-1340-883B-F1A631B02B8C}"/>
          </ac:spMkLst>
        </pc:spChg>
        <pc:spChg chg="mod">
          <ac:chgData name="Stensaas, Trine Nordgård" userId="S::trine.nordgard.stensaas@stolav.no::1d9aa5d0-7d99-41de-b1a1-a3a9fc494100" providerId="AD" clId="Web-{4A4DEA2F-65CE-645E-3440-DB140BB75AEB}" dt="2024-03-01T13:28:49.976" v="28" actId="20577"/>
          <ac:spMkLst>
            <pc:docMk/>
            <pc:sldMk cId="4210198913" sldId="256"/>
            <ac:spMk id="3" creationId="{22566960-F4E5-9B4D-8874-59FC546A2AEF}"/>
          </ac:spMkLst>
        </pc:spChg>
      </pc:sldChg>
      <pc:sldChg chg="modSp">
        <pc:chgData name="Stensaas, Trine Nordgård" userId="S::trine.nordgard.stensaas@stolav.no::1d9aa5d0-7d99-41de-b1a1-a3a9fc494100" providerId="AD" clId="Web-{4A4DEA2F-65CE-645E-3440-DB140BB75AEB}" dt="2024-03-01T13:31:26.055" v="107" actId="20577"/>
        <pc:sldMkLst>
          <pc:docMk/>
          <pc:sldMk cId="204734691" sldId="257"/>
        </pc:sldMkLst>
        <pc:spChg chg="mod">
          <ac:chgData name="Stensaas, Trine Nordgård" userId="S::trine.nordgard.stensaas@stolav.no::1d9aa5d0-7d99-41de-b1a1-a3a9fc494100" providerId="AD" clId="Web-{4A4DEA2F-65CE-645E-3440-DB140BB75AEB}" dt="2024-03-01T13:29:51.242" v="39" actId="20577"/>
          <ac:spMkLst>
            <pc:docMk/>
            <pc:sldMk cId="204734691" sldId="257"/>
            <ac:spMk id="2" creationId="{1CA53F0E-73D0-4A46-8278-A9C77C3D6007}"/>
          </ac:spMkLst>
        </pc:spChg>
        <pc:spChg chg="mod">
          <ac:chgData name="Stensaas, Trine Nordgård" userId="S::trine.nordgard.stensaas@stolav.no::1d9aa5d0-7d99-41de-b1a1-a3a9fc494100" providerId="AD" clId="Web-{4A4DEA2F-65CE-645E-3440-DB140BB75AEB}" dt="2024-03-01T13:31:26.055" v="107" actId="20577"/>
          <ac:spMkLst>
            <pc:docMk/>
            <pc:sldMk cId="204734691" sldId="257"/>
            <ac:spMk id="3" creationId="{C27C8ADB-B0CD-AF4B-B724-75D79CC86ED4}"/>
          </ac:spMkLst>
        </pc:spChg>
      </pc:sldChg>
      <pc:sldChg chg="new">
        <pc:chgData name="Stensaas, Trine Nordgård" userId="S::trine.nordgard.stensaas@stolav.no::1d9aa5d0-7d99-41de-b1a1-a3a9fc494100" providerId="AD" clId="Web-{4A4DEA2F-65CE-645E-3440-DB140BB75AEB}" dt="2024-03-04T12:16:30.137" v="108"/>
        <pc:sldMkLst>
          <pc:docMk/>
          <pc:sldMk cId="906136751" sldId="258"/>
        </pc:sldMkLst>
      </pc:sldChg>
    </pc:docChg>
  </pc:docChgLst>
  <pc:docChgLst>
    <pc:chgData name="Stensaas, Trine Nordgård" userId="S::trine.nordgard.stensaas@stolav.no::1d9aa5d0-7d99-41de-b1a1-a3a9fc494100" providerId="AD" clId="Web-{29A5911F-E29B-9C36-C090-078C0DA21AA0}"/>
    <pc:docChg chg="modSld">
      <pc:chgData name="Stensaas, Trine Nordgård" userId="S::trine.nordgard.stensaas@stolav.no::1d9aa5d0-7d99-41de-b1a1-a3a9fc494100" providerId="AD" clId="Web-{29A5911F-E29B-9C36-C090-078C0DA21AA0}" dt="2024-04-04T06:55:54.162" v="4" actId="20577"/>
      <pc:docMkLst>
        <pc:docMk/>
      </pc:docMkLst>
      <pc:sldChg chg="modSp">
        <pc:chgData name="Stensaas, Trine Nordgård" userId="S::trine.nordgard.stensaas@stolav.no::1d9aa5d0-7d99-41de-b1a1-a3a9fc494100" providerId="AD" clId="Web-{29A5911F-E29B-9C36-C090-078C0DA21AA0}" dt="2024-04-04T06:55:46.786" v="1" actId="20577"/>
        <pc:sldMkLst>
          <pc:docMk/>
          <pc:sldMk cId="4210198913" sldId="256"/>
        </pc:sldMkLst>
        <pc:spChg chg="mod">
          <ac:chgData name="Stensaas, Trine Nordgård" userId="S::trine.nordgard.stensaas@stolav.no::1d9aa5d0-7d99-41de-b1a1-a3a9fc494100" providerId="AD" clId="Web-{29A5911F-E29B-9C36-C090-078C0DA21AA0}" dt="2024-04-04T06:55:44.536" v="0" actId="20577"/>
          <ac:spMkLst>
            <pc:docMk/>
            <pc:sldMk cId="4210198913" sldId="256"/>
            <ac:spMk id="2" creationId="{87311932-E3CC-1340-883B-F1A631B02B8C}"/>
          </ac:spMkLst>
        </pc:spChg>
        <pc:spChg chg="mod">
          <ac:chgData name="Stensaas, Trine Nordgård" userId="S::trine.nordgard.stensaas@stolav.no::1d9aa5d0-7d99-41de-b1a1-a3a9fc494100" providerId="AD" clId="Web-{29A5911F-E29B-9C36-C090-078C0DA21AA0}" dt="2024-04-04T06:55:46.786" v="1" actId="20577"/>
          <ac:spMkLst>
            <pc:docMk/>
            <pc:sldMk cId="4210198913" sldId="256"/>
            <ac:spMk id="3" creationId="{22566960-F4E5-9B4D-8874-59FC546A2AEF}"/>
          </ac:spMkLst>
        </pc:spChg>
      </pc:sldChg>
      <pc:sldChg chg="modSp">
        <pc:chgData name="Stensaas, Trine Nordgård" userId="S::trine.nordgard.stensaas@stolav.no::1d9aa5d0-7d99-41de-b1a1-a3a9fc494100" providerId="AD" clId="Web-{29A5911F-E29B-9C36-C090-078C0DA21AA0}" dt="2024-04-04T06:55:54.162" v="4" actId="20577"/>
        <pc:sldMkLst>
          <pc:docMk/>
          <pc:sldMk cId="204734691" sldId="257"/>
        </pc:sldMkLst>
        <pc:spChg chg="mod">
          <ac:chgData name="Stensaas, Trine Nordgård" userId="S::trine.nordgard.stensaas@stolav.no::1d9aa5d0-7d99-41de-b1a1-a3a9fc494100" providerId="AD" clId="Web-{29A5911F-E29B-9C36-C090-078C0DA21AA0}" dt="2024-04-04T06:55:54.162" v="4" actId="20577"/>
          <ac:spMkLst>
            <pc:docMk/>
            <pc:sldMk cId="204734691" sldId="257"/>
            <ac:spMk id="2" creationId="{1CA53F0E-73D0-4A46-8278-A9C77C3D6007}"/>
          </ac:spMkLst>
        </pc:spChg>
        <pc:spChg chg="mod">
          <ac:chgData name="Stensaas, Trine Nordgård" userId="S::trine.nordgard.stensaas@stolav.no::1d9aa5d0-7d99-41de-b1a1-a3a9fc494100" providerId="AD" clId="Web-{29A5911F-E29B-9C36-C090-078C0DA21AA0}" dt="2024-04-04T06:55:49.287" v="2" actId="20577"/>
          <ac:spMkLst>
            <pc:docMk/>
            <pc:sldMk cId="204734691" sldId="257"/>
            <ac:spMk id="3" creationId="{C27C8ADB-B0CD-AF4B-B724-75D79CC86E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Andel som får tilbud om behandling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Tromsø</c:v>
                </c:pt>
                <c:pt idx="1">
                  <c:v>Nasjonalt</c:v>
                </c:pt>
                <c:pt idx="2">
                  <c:v>Trondheim</c:v>
                </c:pt>
                <c:pt idx="3">
                  <c:v>Bergen</c:v>
                </c:pt>
                <c:pt idx="4">
                  <c:v>Drammen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26</c:v>
                </c:pt>
                <c:pt idx="1">
                  <c:v>39.299999999999997</c:v>
                </c:pt>
                <c:pt idx="2">
                  <c:v>41.1</c:v>
                </c:pt>
                <c:pt idx="3">
                  <c:v>44.5</c:v>
                </c:pt>
                <c:pt idx="4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3-4DE2-94A7-3347B8ECFF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1316584"/>
        <c:axId val="831316912"/>
      </c:barChart>
      <c:catAx>
        <c:axId val="83131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1316912"/>
        <c:crosses val="autoZero"/>
        <c:auto val="1"/>
        <c:lblAlgn val="ctr"/>
        <c:lblOffset val="100"/>
        <c:noMultiLvlLbl val="0"/>
      </c:catAx>
      <c:valAx>
        <c:axId val="831316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131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Andel</a:t>
            </a:r>
            <a:r>
              <a:rPr lang="nb-NO" baseline="0" dirty="0"/>
              <a:t> som blir utredet mono-, to- eller tre-faglig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'Ark1'!$B$2</c:f>
              <c:strCache>
                <c:ptCount val="1"/>
                <c:pt idx="0">
                  <c:v>Trefaglig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'Ark1'!$A$3:$A$7</c:f>
              <c:strCache>
                <c:ptCount val="5"/>
                <c:pt idx="0">
                  <c:v>Drammen</c:v>
                </c:pt>
                <c:pt idx="1">
                  <c:v>Tromsø</c:v>
                </c:pt>
                <c:pt idx="2">
                  <c:v>Bergen</c:v>
                </c:pt>
                <c:pt idx="3">
                  <c:v>Trondheim</c:v>
                </c:pt>
                <c:pt idx="4">
                  <c:v>NAsjonalt</c:v>
                </c:pt>
              </c:strCache>
            </c:strRef>
          </c:cat>
          <c:val>
            <c:numRef>
              <c:f>'Ark1'!$B$3:$B$7</c:f>
              <c:numCache>
                <c:formatCode>General</c:formatCode>
                <c:ptCount val="5"/>
                <c:pt idx="0">
                  <c:v>6.8</c:v>
                </c:pt>
                <c:pt idx="1">
                  <c:v>13.6</c:v>
                </c:pt>
                <c:pt idx="2">
                  <c:v>25.5</c:v>
                </c:pt>
                <c:pt idx="3">
                  <c:v>56.9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6-4269-8F53-B677DAA49A67}"/>
            </c:ext>
          </c:extLst>
        </c:ser>
        <c:ser>
          <c:idx val="1"/>
          <c:order val="1"/>
          <c:tx>
            <c:strRef>
              <c:f>'Ark1'!$C$2</c:f>
              <c:strCache>
                <c:ptCount val="1"/>
                <c:pt idx="0">
                  <c:v>Tofaglig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'Ark1'!$A$3:$A$7</c:f>
              <c:strCache>
                <c:ptCount val="5"/>
                <c:pt idx="0">
                  <c:v>Drammen</c:v>
                </c:pt>
                <c:pt idx="1">
                  <c:v>Tromsø</c:v>
                </c:pt>
                <c:pt idx="2">
                  <c:v>Bergen</c:v>
                </c:pt>
                <c:pt idx="3">
                  <c:v>Trondheim</c:v>
                </c:pt>
                <c:pt idx="4">
                  <c:v>NAsjonalt</c:v>
                </c:pt>
              </c:strCache>
            </c:strRef>
          </c:cat>
          <c:val>
            <c:numRef>
              <c:f>'Ark1'!$C$3:$C$7</c:f>
              <c:numCache>
                <c:formatCode>General</c:formatCode>
                <c:ptCount val="5"/>
                <c:pt idx="0">
                  <c:v>62.7</c:v>
                </c:pt>
                <c:pt idx="1">
                  <c:v>10.7</c:v>
                </c:pt>
                <c:pt idx="2">
                  <c:v>24.5</c:v>
                </c:pt>
                <c:pt idx="3">
                  <c:v>18.600000000000001</c:v>
                </c:pt>
                <c:pt idx="4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B6-4269-8F53-B677DAA49A67}"/>
            </c:ext>
          </c:extLst>
        </c:ser>
        <c:ser>
          <c:idx val="2"/>
          <c:order val="2"/>
          <c:tx>
            <c:strRef>
              <c:f>'Ark1'!$D$2</c:f>
              <c:strCache>
                <c:ptCount val="1"/>
                <c:pt idx="0">
                  <c:v>Monofaglig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'Ark1'!$A$3:$A$7</c:f>
              <c:strCache>
                <c:ptCount val="5"/>
                <c:pt idx="0">
                  <c:v>Drammen</c:v>
                </c:pt>
                <c:pt idx="1">
                  <c:v>Tromsø</c:v>
                </c:pt>
                <c:pt idx="2">
                  <c:v>Bergen</c:v>
                </c:pt>
                <c:pt idx="3">
                  <c:v>Trondheim</c:v>
                </c:pt>
                <c:pt idx="4">
                  <c:v>NAsjonalt</c:v>
                </c:pt>
              </c:strCache>
            </c:strRef>
          </c:cat>
          <c:val>
            <c:numRef>
              <c:f>'Ark1'!$D$3:$D$7</c:f>
              <c:numCache>
                <c:formatCode>General</c:formatCode>
                <c:ptCount val="5"/>
                <c:pt idx="0">
                  <c:v>30.5</c:v>
                </c:pt>
                <c:pt idx="1">
                  <c:v>75.7</c:v>
                </c:pt>
                <c:pt idx="2">
                  <c:v>50</c:v>
                </c:pt>
                <c:pt idx="3">
                  <c:v>24.5</c:v>
                </c:pt>
                <c:pt idx="4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B6-4269-8F53-B677DAA49A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1316584"/>
        <c:axId val="831316912"/>
      </c:barChart>
      <c:catAx>
        <c:axId val="83131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1316912"/>
        <c:crosses val="autoZero"/>
        <c:auto val="1"/>
        <c:lblAlgn val="ctr"/>
        <c:lblOffset val="100"/>
        <c:noMultiLvlLbl val="0"/>
      </c:catAx>
      <c:valAx>
        <c:axId val="831316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131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66783964169179"/>
          <c:y val="0.44242660862888011"/>
          <c:w val="0.12726915879773673"/>
          <c:h val="0.148707395984109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Andel med opioidbruk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Opioidbruk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Trondheim</c:v>
                </c:pt>
                <c:pt idx="1">
                  <c:v>Nasjonalt </c:v>
                </c:pt>
                <c:pt idx="2">
                  <c:v>Tromsø</c:v>
                </c:pt>
                <c:pt idx="3">
                  <c:v>Drammen</c:v>
                </c:pt>
                <c:pt idx="4">
                  <c:v>Bergen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28.6</c:v>
                </c:pt>
                <c:pt idx="1">
                  <c:v>33.799999999999997</c:v>
                </c:pt>
                <c:pt idx="2">
                  <c:v>34.9</c:v>
                </c:pt>
                <c:pt idx="3">
                  <c:v>37.299999999999997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5-402E-AEF3-C0D65860E9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0833264"/>
        <c:axId val="590835232"/>
      </c:barChart>
      <c:catAx>
        <c:axId val="59083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0835232"/>
        <c:crosses val="autoZero"/>
        <c:auto val="1"/>
        <c:lblAlgn val="ctr"/>
        <c:lblOffset val="100"/>
        <c:noMultiLvlLbl val="0"/>
      </c:catAx>
      <c:valAx>
        <c:axId val="5908352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083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OMEQ - nasjonalt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97-428E-8DDE-54E917B0F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C-4FC1-A84E-97195369E5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C-4FC1-A84E-97195369E5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&lt; 100 OMEQ</c:v>
                </c:pt>
                <c:pt idx="1">
                  <c:v>100-300 OMEQ</c:v>
                </c:pt>
                <c:pt idx="2">
                  <c:v>&gt; 300 OMEQ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83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7-428E-8DDE-54E917B0F57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DE69C-BD27-4202-8BAB-5EE780735EAF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67C8BAE-449B-4A6D-A5BA-5E8333B83D23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800" dirty="0"/>
            <a:t>Henvisning</a:t>
          </a:r>
        </a:p>
      </dgm:t>
    </dgm:pt>
    <dgm:pt modelId="{B0D43A8C-03D4-4A74-84D7-1392060C8224}" type="parTrans" cxnId="{699BF4A3-4C67-4EC6-AC4C-70C68C42CA4E}">
      <dgm:prSet/>
      <dgm:spPr/>
      <dgm:t>
        <a:bodyPr/>
        <a:lstStyle/>
        <a:p>
          <a:endParaRPr lang="nb-NO"/>
        </a:p>
      </dgm:t>
    </dgm:pt>
    <dgm:pt modelId="{97BA7E54-41BF-475C-838C-3333209985D8}" type="sibTrans" cxnId="{699BF4A3-4C67-4EC6-AC4C-70C68C42CA4E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nb-NO"/>
        </a:p>
      </dgm:t>
    </dgm:pt>
    <dgm:pt modelId="{716D1F8D-F084-4284-8D61-D6ED9F92A2C0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800" dirty="0"/>
            <a:t>Spørreskjema – kartlegging </a:t>
          </a:r>
        </a:p>
      </dgm:t>
    </dgm:pt>
    <dgm:pt modelId="{8463B6A7-1DD0-48FD-A241-58A6F0F8204D}" type="parTrans" cxnId="{69C2D10D-FD91-4489-B5FD-09E66A109658}">
      <dgm:prSet/>
      <dgm:spPr/>
      <dgm:t>
        <a:bodyPr/>
        <a:lstStyle/>
        <a:p>
          <a:endParaRPr lang="nb-NO"/>
        </a:p>
      </dgm:t>
    </dgm:pt>
    <dgm:pt modelId="{18F9E11C-F482-486F-BD84-D8203BA9A239}" type="sibTrans" cxnId="{69C2D10D-FD91-4489-B5FD-09E66A109658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nb-NO"/>
        </a:p>
      </dgm:t>
    </dgm:pt>
    <dgm:pt modelId="{43B8BE7A-46BF-4B08-B548-EC66BC0F134E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800" dirty="0"/>
            <a:t>Konsultasjon</a:t>
          </a:r>
        </a:p>
      </dgm:t>
    </dgm:pt>
    <dgm:pt modelId="{335F1625-786D-429F-8120-A3DB28586A06}" type="parTrans" cxnId="{9B25C3E6-6ADB-4094-B273-35F636107E68}">
      <dgm:prSet/>
      <dgm:spPr/>
      <dgm:t>
        <a:bodyPr/>
        <a:lstStyle/>
        <a:p>
          <a:endParaRPr lang="nb-NO"/>
        </a:p>
      </dgm:t>
    </dgm:pt>
    <dgm:pt modelId="{04E67979-74BA-4B40-82F4-3B38153808F2}" type="sibTrans" cxnId="{9B25C3E6-6ADB-4094-B273-35F636107E68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nb-NO"/>
        </a:p>
      </dgm:t>
    </dgm:pt>
    <dgm:pt modelId="{2DA5659A-61E8-4387-A686-0AAFF67A42FE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800" dirty="0"/>
            <a:t>Spørreskjema – oppfølging</a:t>
          </a:r>
        </a:p>
      </dgm:t>
    </dgm:pt>
    <dgm:pt modelId="{4E0B13FE-1E0A-4FB6-A3B7-426493E05DE4}" type="parTrans" cxnId="{DFC35DCC-D7FF-46BD-9850-390D272A27C8}">
      <dgm:prSet/>
      <dgm:spPr/>
      <dgm:t>
        <a:bodyPr/>
        <a:lstStyle/>
        <a:p>
          <a:endParaRPr lang="nb-NO"/>
        </a:p>
      </dgm:t>
    </dgm:pt>
    <dgm:pt modelId="{B61D296E-B7A4-41E3-9F82-20F70ABCE268}" type="sibTrans" cxnId="{DFC35DCC-D7FF-46BD-9850-390D272A27C8}">
      <dgm:prSet/>
      <dgm:spPr/>
      <dgm:t>
        <a:bodyPr/>
        <a:lstStyle/>
        <a:p>
          <a:endParaRPr lang="nb-NO"/>
        </a:p>
      </dgm:t>
    </dgm:pt>
    <dgm:pt modelId="{5E6347FC-C66C-48B2-B857-85E37F1168F8}" type="pres">
      <dgm:prSet presAssocID="{5F8DE69C-BD27-4202-8BAB-5EE780735EAF}" presName="Name0" presStyleCnt="0">
        <dgm:presLayoutVars>
          <dgm:dir/>
          <dgm:resizeHandles val="exact"/>
        </dgm:presLayoutVars>
      </dgm:prSet>
      <dgm:spPr/>
    </dgm:pt>
    <dgm:pt modelId="{B3C77B6E-266A-4351-B5A5-0B1E6B94E8B3}" type="pres">
      <dgm:prSet presAssocID="{E67C8BAE-449B-4A6D-A5BA-5E8333B83D23}" presName="node" presStyleLbl="node1" presStyleIdx="0" presStyleCnt="4">
        <dgm:presLayoutVars>
          <dgm:bulletEnabled val="1"/>
        </dgm:presLayoutVars>
      </dgm:prSet>
      <dgm:spPr/>
    </dgm:pt>
    <dgm:pt modelId="{870CF067-1408-4A2C-A565-B600C6845C0A}" type="pres">
      <dgm:prSet presAssocID="{97BA7E54-41BF-475C-838C-3333209985D8}" presName="sibTrans" presStyleLbl="sibTrans2D1" presStyleIdx="0" presStyleCnt="3"/>
      <dgm:spPr/>
    </dgm:pt>
    <dgm:pt modelId="{DE7C222F-A316-4423-8ED3-309D07C2C60E}" type="pres">
      <dgm:prSet presAssocID="{97BA7E54-41BF-475C-838C-3333209985D8}" presName="connectorText" presStyleLbl="sibTrans2D1" presStyleIdx="0" presStyleCnt="3"/>
      <dgm:spPr/>
    </dgm:pt>
    <dgm:pt modelId="{5C4F290B-5172-4E24-988D-9E4C6DA8C1AE}" type="pres">
      <dgm:prSet presAssocID="{716D1F8D-F084-4284-8D61-D6ED9F92A2C0}" presName="node" presStyleLbl="node1" presStyleIdx="1" presStyleCnt="4">
        <dgm:presLayoutVars>
          <dgm:bulletEnabled val="1"/>
        </dgm:presLayoutVars>
      </dgm:prSet>
      <dgm:spPr/>
    </dgm:pt>
    <dgm:pt modelId="{B1242BC2-7282-40D9-8523-B0CF53FB3920}" type="pres">
      <dgm:prSet presAssocID="{18F9E11C-F482-486F-BD84-D8203BA9A239}" presName="sibTrans" presStyleLbl="sibTrans2D1" presStyleIdx="1" presStyleCnt="3"/>
      <dgm:spPr/>
    </dgm:pt>
    <dgm:pt modelId="{A4BA09B3-9E31-4546-827B-BD339F2C4C97}" type="pres">
      <dgm:prSet presAssocID="{18F9E11C-F482-486F-BD84-D8203BA9A239}" presName="connectorText" presStyleLbl="sibTrans2D1" presStyleIdx="1" presStyleCnt="3"/>
      <dgm:spPr/>
    </dgm:pt>
    <dgm:pt modelId="{FC98A095-CF08-40CB-8548-C36BB3A151C4}" type="pres">
      <dgm:prSet presAssocID="{43B8BE7A-46BF-4B08-B548-EC66BC0F134E}" presName="node" presStyleLbl="node1" presStyleIdx="2" presStyleCnt="4">
        <dgm:presLayoutVars>
          <dgm:bulletEnabled val="1"/>
        </dgm:presLayoutVars>
      </dgm:prSet>
      <dgm:spPr/>
    </dgm:pt>
    <dgm:pt modelId="{A5D4B98B-5E7A-4479-9CA6-CA52FAB9AB1B}" type="pres">
      <dgm:prSet presAssocID="{04E67979-74BA-4B40-82F4-3B38153808F2}" presName="sibTrans" presStyleLbl="sibTrans2D1" presStyleIdx="2" presStyleCnt="3"/>
      <dgm:spPr/>
    </dgm:pt>
    <dgm:pt modelId="{758E754F-9739-435F-8364-D2CFD2CC6149}" type="pres">
      <dgm:prSet presAssocID="{04E67979-74BA-4B40-82F4-3B38153808F2}" presName="connectorText" presStyleLbl="sibTrans2D1" presStyleIdx="2" presStyleCnt="3"/>
      <dgm:spPr/>
    </dgm:pt>
    <dgm:pt modelId="{29BBA94D-7C9A-4D73-B6A5-1412F8612E9D}" type="pres">
      <dgm:prSet presAssocID="{2DA5659A-61E8-4387-A686-0AAFF67A42FE}" presName="node" presStyleLbl="node1" presStyleIdx="3" presStyleCnt="4">
        <dgm:presLayoutVars>
          <dgm:bulletEnabled val="1"/>
        </dgm:presLayoutVars>
      </dgm:prSet>
      <dgm:spPr/>
    </dgm:pt>
  </dgm:ptLst>
  <dgm:cxnLst>
    <dgm:cxn modelId="{DF6C2901-93DE-41CA-8A93-FF240798B362}" type="presOf" srcId="{5F8DE69C-BD27-4202-8BAB-5EE780735EAF}" destId="{5E6347FC-C66C-48B2-B857-85E37F1168F8}" srcOrd="0" destOrd="0" presId="urn:microsoft.com/office/officeart/2005/8/layout/process1"/>
    <dgm:cxn modelId="{69C2D10D-FD91-4489-B5FD-09E66A109658}" srcId="{5F8DE69C-BD27-4202-8BAB-5EE780735EAF}" destId="{716D1F8D-F084-4284-8D61-D6ED9F92A2C0}" srcOrd="1" destOrd="0" parTransId="{8463B6A7-1DD0-48FD-A241-58A6F0F8204D}" sibTransId="{18F9E11C-F482-486F-BD84-D8203BA9A239}"/>
    <dgm:cxn modelId="{1B671C16-6BF4-421A-B786-0E1A51C6EDBB}" type="presOf" srcId="{97BA7E54-41BF-475C-838C-3333209985D8}" destId="{DE7C222F-A316-4423-8ED3-309D07C2C60E}" srcOrd="1" destOrd="0" presId="urn:microsoft.com/office/officeart/2005/8/layout/process1"/>
    <dgm:cxn modelId="{5332D726-64BA-4936-8C86-DE50302D49CB}" type="presOf" srcId="{97BA7E54-41BF-475C-838C-3333209985D8}" destId="{870CF067-1408-4A2C-A565-B600C6845C0A}" srcOrd="0" destOrd="0" presId="urn:microsoft.com/office/officeart/2005/8/layout/process1"/>
    <dgm:cxn modelId="{BB458C72-B6EE-473F-A8BD-618936568D36}" type="presOf" srcId="{E67C8BAE-449B-4A6D-A5BA-5E8333B83D23}" destId="{B3C77B6E-266A-4351-B5A5-0B1E6B94E8B3}" srcOrd="0" destOrd="0" presId="urn:microsoft.com/office/officeart/2005/8/layout/process1"/>
    <dgm:cxn modelId="{E3CCA07D-75FD-4947-A89B-AFC2E635FAD5}" type="presOf" srcId="{04E67979-74BA-4B40-82F4-3B38153808F2}" destId="{A5D4B98B-5E7A-4479-9CA6-CA52FAB9AB1B}" srcOrd="0" destOrd="0" presId="urn:microsoft.com/office/officeart/2005/8/layout/process1"/>
    <dgm:cxn modelId="{1558C196-DB3F-4E8D-8BCE-C548BDC3334E}" type="presOf" srcId="{2DA5659A-61E8-4387-A686-0AAFF67A42FE}" destId="{29BBA94D-7C9A-4D73-B6A5-1412F8612E9D}" srcOrd="0" destOrd="0" presId="urn:microsoft.com/office/officeart/2005/8/layout/process1"/>
    <dgm:cxn modelId="{7187EC9B-CE1A-4262-896C-92AD6065F737}" type="presOf" srcId="{18F9E11C-F482-486F-BD84-D8203BA9A239}" destId="{B1242BC2-7282-40D9-8523-B0CF53FB3920}" srcOrd="0" destOrd="0" presId="urn:microsoft.com/office/officeart/2005/8/layout/process1"/>
    <dgm:cxn modelId="{032E00A2-4A1B-49C3-8244-2F5D9683572C}" type="presOf" srcId="{04E67979-74BA-4B40-82F4-3B38153808F2}" destId="{758E754F-9739-435F-8364-D2CFD2CC6149}" srcOrd="1" destOrd="0" presId="urn:microsoft.com/office/officeart/2005/8/layout/process1"/>
    <dgm:cxn modelId="{699BF4A3-4C67-4EC6-AC4C-70C68C42CA4E}" srcId="{5F8DE69C-BD27-4202-8BAB-5EE780735EAF}" destId="{E67C8BAE-449B-4A6D-A5BA-5E8333B83D23}" srcOrd="0" destOrd="0" parTransId="{B0D43A8C-03D4-4A74-84D7-1392060C8224}" sibTransId="{97BA7E54-41BF-475C-838C-3333209985D8}"/>
    <dgm:cxn modelId="{DFC35DCC-D7FF-46BD-9850-390D272A27C8}" srcId="{5F8DE69C-BD27-4202-8BAB-5EE780735EAF}" destId="{2DA5659A-61E8-4387-A686-0AAFF67A42FE}" srcOrd="3" destOrd="0" parTransId="{4E0B13FE-1E0A-4FB6-A3B7-426493E05DE4}" sibTransId="{B61D296E-B7A4-41E3-9F82-20F70ABCE268}"/>
    <dgm:cxn modelId="{D0F502D3-E2C6-451F-BDEF-0C6ADA19A39E}" type="presOf" srcId="{18F9E11C-F482-486F-BD84-D8203BA9A239}" destId="{A4BA09B3-9E31-4546-827B-BD339F2C4C97}" srcOrd="1" destOrd="0" presId="urn:microsoft.com/office/officeart/2005/8/layout/process1"/>
    <dgm:cxn modelId="{4E4692DA-EC0C-4A0F-A0D1-AD884984465A}" type="presOf" srcId="{43B8BE7A-46BF-4B08-B548-EC66BC0F134E}" destId="{FC98A095-CF08-40CB-8548-C36BB3A151C4}" srcOrd="0" destOrd="0" presId="urn:microsoft.com/office/officeart/2005/8/layout/process1"/>
    <dgm:cxn modelId="{9B25C3E6-6ADB-4094-B273-35F636107E68}" srcId="{5F8DE69C-BD27-4202-8BAB-5EE780735EAF}" destId="{43B8BE7A-46BF-4B08-B548-EC66BC0F134E}" srcOrd="2" destOrd="0" parTransId="{335F1625-786D-429F-8120-A3DB28586A06}" sibTransId="{04E67979-74BA-4B40-82F4-3B38153808F2}"/>
    <dgm:cxn modelId="{34CD18FA-96E5-48AD-B05A-6F099681F8B3}" type="presOf" srcId="{716D1F8D-F084-4284-8D61-D6ED9F92A2C0}" destId="{5C4F290B-5172-4E24-988D-9E4C6DA8C1AE}" srcOrd="0" destOrd="0" presId="urn:microsoft.com/office/officeart/2005/8/layout/process1"/>
    <dgm:cxn modelId="{AB875FD3-A414-4DE1-9362-5456BBE2A5DD}" type="presParOf" srcId="{5E6347FC-C66C-48B2-B857-85E37F1168F8}" destId="{B3C77B6E-266A-4351-B5A5-0B1E6B94E8B3}" srcOrd="0" destOrd="0" presId="urn:microsoft.com/office/officeart/2005/8/layout/process1"/>
    <dgm:cxn modelId="{A3CDE494-3C12-4626-A3F1-A5F1D8CE7834}" type="presParOf" srcId="{5E6347FC-C66C-48B2-B857-85E37F1168F8}" destId="{870CF067-1408-4A2C-A565-B600C6845C0A}" srcOrd="1" destOrd="0" presId="urn:microsoft.com/office/officeart/2005/8/layout/process1"/>
    <dgm:cxn modelId="{2B9C598E-48C3-42D2-9DAA-BD89E5682462}" type="presParOf" srcId="{870CF067-1408-4A2C-A565-B600C6845C0A}" destId="{DE7C222F-A316-4423-8ED3-309D07C2C60E}" srcOrd="0" destOrd="0" presId="urn:microsoft.com/office/officeart/2005/8/layout/process1"/>
    <dgm:cxn modelId="{04EB24F9-806B-474E-B9DA-B80E85C82DE5}" type="presParOf" srcId="{5E6347FC-C66C-48B2-B857-85E37F1168F8}" destId="{5C4F290B-5172-4E24-988D-9E4C6DA8C1AE}" srcOrd="2" destOrd="0" presId="urn:microsoft.com/office/officeart/2005/8/layout/process1"/>
    <dgm:cxn modelId="{D0B514A9-FEB2-4D2D-9789-F0628F5ADC3D}" type="presParOf" srcId="{5E6347FC-C66C-48B2-B857-85E37F1168F8}" destId="{B1242BC2-7282-40D9-8523-B0CF53FB3920}" srcOrd="3" destOrd="0" presId="urn:microsoft.com/office/officeart/2005/8/layout/process1"/>
    <dgm:cxn modelId="{04B1B1D1-429C-4160-ABA9-95EE0DFBBBDA}" type="presParOf" srcId="{B1242BC2-7282-40D9-8523-B0CF53FB3920}" destId="{A4BA09B3-9E31-4546-827B-BD339F2C4C97}" srcOrd="0" destOrd="0" presId="urn:microsoft.com/office/officeart/2005/8/layout/process1"/>
    <dgm:cxn modelId="{FD2BDC98-8F3B-4977-8703-50EF38B86296}" type="presParOf" srcId="{5E6347FC-C66C-48B2-B857-85E37F1168F8}" destId="{FC98A095-CF08-40CB-8548-C36BB3A151C4}" srcOrd="4" destOrd="0" presId="urn:microsoft.com/office/officeart/2005/8/layout/process1"/>
    <dgm:cxn modelId="{EAC64DFF-8FF3-4FFE-8F56-010E9E4717F5}" type="presParOf" srcId="{5E6347FC-C66C-48B2-B857-85E37F1168F8}" destId="{A5D4B98B-5E7A-4479-9CA6-CA52FAB9AB1B}" srcOrd="5" destOrd="0" presId="urn:microsoft.com/office/officeart/2005/8/layout/process1"/>
    <dgm:cxn modelId="{CD386DC2-9B63-4ED0-80CF-B2422E45596B}" type="presParOf" srcId="{A5D4B98B-5E7A-4479-9CA6-CA52FAB9AB1B}" destId="{758E754F-9739-435F-8364-D2CFD2CC6149}" srcOrd="0" destOrd="0" presId="urn:microsoft.com/office/officeart/2005/8/layout/process1"/>
    <dgm:cxn modelId="{A2EA7740-C1E9-4C8A-A6C5-57CC9B12A79C}" type="presParOf" srcId="{5E6347FC-C66C-48B2-B857-85E37F1168F8}" destId="{29BBA94D-7C9A-4D73-B6A5-1412F8612E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77B6E-266A-4351-B5A5-0B1E6B94E8B3}">
      <dsp:nvSpPr>
        <dsp:cNvPr id="0" name=""/>
        <dsp:cNvSpPr/>
      </dsp:nvSpPr>
      <dsp:spPr>
        <a:xfrm>
          <a:off x="4621" y="70037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Henvisning</a:t>
          </a:r>
        </a:p>
      </dsp:txBody>
      <dsp:txXfrm>
        <a:off x="40127" y="735882"/>
        <a:ext cx="1949441" cy="1141260"/>
      </dsp:txXfrm>
    </dsp:sp>
    <dsp:sp modelId="{870CF067-1408-4A2C-A565-B600C6845C0A}">
      <dsp:nvSpPr>
        <dsp:cNvPr id="0" name=""/>
        <dsp:cNvSpPr/>
      </dsp:nvSpPr>
      <dsp:spPr>
        <a:xfrm>
          <a:off x="2227119" y="105597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100" kern="1200"/>
        </a:p>
      </dsp:txBody>
      <dsp:txXfrm>
        <a:off x="2227119" y="1156190"/>
        <a:ext cx="299835" cy="300644"/>
      </dsp:txXfrm>
    </dsp:sp>
    <dsp:sp modelId="{5C4F290B-5172-4E24-988D-9E4C6DA8C1AE}">
      <dsp:nvSpPr>
        <dsp:cNvPr id="0" name=""/>
        <dsp:cNvSpPr/>
      </dsp:nvSpPr>
      <dsp:spPr>
        <a:xfrm>
          <a:off x="2833255" y="70037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Spørreskjema – kartlegging </a:t>
          </a:r>
        </a:p>
      </dsp:txBody>
      <dsp:txXfrm>
        <a:off x="2868761" y="735882"/>
        <a:ext cx="1949441" cy="1141260"/>
      </dsp:txXfrm>
    </dsp:sp>
    <dsp:sp modelId="{B1242BC2-7282-40D9-8523-B0CF53FB3920}">
      <dsp:nvSpPr>
        <dsp:cNvPr id="0" name=""/>
        <dsp:cNvSpPr/>
      </dsp:nvSpPr>
      <dsp:spPr>
        <a:xfrm>
          <a:off x="5055754" y="105597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100" kern="1200"/>
        </a:p>
      </dsp:txBody>
      <dsp:txXfrm>
        <a:off x="5055754" y="1156190"/>
        <a:ext cx="299835" cy="300644"/>
      </dsp:txXfrm>
    </dsp:sp>
    <dsp:sp modelId="{FC98A095-CF08-40CB-8548-C36BB3A151C4}">
      <dsp:nvSpPr>
        <dsp:cNvPr id="0" name=""/>
        <dsp:cNvSpPr/>
      </dsp:nvSpPr>
      <dsp:spPr>
        <a:xfrm>
          <a:off x="5661890" y="70037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Konsultasjon</a:t>
          </a:r>
        </a:p>
      </dsp:txBody>
      <dsp:txXfrm>
        <a:off x="5697396" y="735882"/>
        <a:ext cx="1949441" cy="1141260"/>
      </dsp:txXfrm>
    </dsp:sp>
    <dsp:sp modelId="{A5D4B98B-5E7A-4479-9CA6-CA52FAB9AB1B}">
      <dsp:nvSpPr>
        <dsp:cNvPr id="0" name=""/>
        <dsp:cNvSpPr/>
      </dsp:nvSpPr>
      <dsp:spPr>
        <a:xfrm>
          <a:off x="7884389" y="105597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100" kern="1200"/>
        </a:p>
      </dsp:txBody>
      <dsp:txXfrm>
        <a:off x="7884389" y="1156190"/>
        <a:ext cx="299835" cy="300644"/>
      </dsp:txXfrm>
    </dsp:sp>
    <dsp:sp modelId="{29BBA94D-7C9A-4D73-B6A5-1412F8612E9D}">
      <dsp:nvSpPr>
        <dsp:cNvPr id="0" name=""/>
        <dsp:cNvSpPr/>
      </dsp:nvSpPr>
      <dsp:spPr>
        <a:xfrm>
          <a:off x="8490525" y="70037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Spørreskjema – oppfølging</a:t>
          </a:r>
        </a:p>
      </dsp:txBody>
      <dsp:txXfrm>
        <a:off x="8526031" y="735882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68D9-53C0-4583-82D6-254EC0302154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A756-DA84-4404-A0EF-9658D0AF82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6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Smerte er et relativt nytt og lite fagmiljø</a:t>
            </a:r>
            <a:r>
              <a:rPr lang="nb-NO" baseline="0" dirty="0"/>
              <a:t> sammenlignet med andre fagfelt </a:t>
            </a:r>
          </a:p>
          <a:p>
            <a:r>
              <a:rPr lang="nb-NO" baseline="0" dirty="0"/>
              <a:t>En multisenter studie som gikk fra 2015-2019 der de fire regionale smertesentrene hadde hvert sitt register viste at det er ulik praksis ved tverrfaglige smerteklinikker</a:t>
            </a:r>
          </a:p>
          <a:p>
            <a:r>
              <a:rPr lang="nb-NO" baseline="0" dirty="0"/>
              <a:t>Vi vet fremdeles ikke hva som er den beste behandlingen av langvarig smerte </a:t>
            </a:r>
          </a:p>
          <a:p>
            <a:endParaRPr lang="nb-NO" baseline="0" dirty="0"/>
          </a:p>
          <a:p>
            <a:r>
              <a:rPr lang="nb-NO" baseline="0" dirty="0"/>
              <a:t>Med et kvalitetsregister kan vi evaluere tilbudene ved alle tverrfaglige smerteklinikker og gjennomføre kvalitetsforbedringsprosjektet som kan bidra til å heve kvaliteten på tilbudet som gis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1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Formålet med registeret er å forbedre kvalitet</a:t>
            </a:r>
            <a:r>
              <a:rPr lang="nb-NO" baseline="0" dirty="0"/>
              <a:t> i utredning og behandling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68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Med den spesifikke</a:t>
            </a:r>
            <a:r>
              <a:rPr lang="nb-NO" baseline="0" dirty="0"/>
              <a:t> smertepopulasjonen som registreres i registeret er det omtrent 3500-4000 pasienter per år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33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Smertepopulasjonen er en heterogen gruppe</a:t>
            </a:r>
            <a:r>
              <a:rPr lang="nb-NO" baseline="0" dirty="0"/>
              <a:t>. Derfor viktig å kartlegge bredt. Pasientene svarer på 80 </a:t>
            </a:r>
            <a:r>
              <a:rPr lang="nb-NO" baseline="0" dirty="0" err="1"/>
              <a:t>spm</a:t>
            </a:r>
            <a:r>
              <a:rPr lang="nb-NO" baseline="0" dirty="0"/>
              <a:t> før første konsultasjon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25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Kliniker får</a:t>
            </a:r>
            <a:r>
              <a:rPr lang="nb-NO" baseline="0" dirty="0"/>
              <a:t> tilgang til en anamneserapport i forkant av første konsultasjon med pasienten. I rapporten får kliniker informasjon om hva pasientene har svart på spørreskjema og hva de ulike skårene betyr. </a:t>
            </a:r>
          </a:p>
          <a:p>
            <a:r>
              <a:rPr lang="nb-NO" baseline="0" dirty="0"/>
              <a:t>For eksempel HADS.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6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typisk utredningsforløp ved St. Olavs. </a:t>
            </a:r>
          </a:p>
          <a:p>
            <a:r>
              <a:rPr lang="nb-NO" dirty="0"/>
              <a:t>Dersom</a:t>
            </a:r>
            <a:r>
              <a:rPr lang="nb-NO" baseline="0" dirty="0"/>
              <a:t> pasienten får tilbud om </a:t>
            </a:r>
            <a:r>
              <a:rPr lang="nb-NO" dirty="0"/>
              <a:t>behandling avsluttes</a:t>
            </a:r>
            <a:r>
              <a:rPr lang="nb-NO" baseline="0" dirty="0"/>
              <a:t> ikke pasienten etter tverrfaglig utredning, og alle konsultasjonene registreres fortløpende. </a:t>
            </a:r>
          </a:p>
          <a:p>
            <a:r>
              <a:rPr lang="nb-NO" baseline="0" dirty="0"/>
              <a:t>Når pasienten avsluttes genereres utsending av nytt spørreskjema til pasienten etter 12 måneder.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76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Per i dag får</a:t>
            </a:r>
            <a:r>
              <a:rPr lang="nb-NO" baseline="0" dirty="0"/>
              <a:t> pasienten spørsmål om endring, erfaring og helserelatert livskvalitet 12 måneder etter tilbudet ved smerteklinikken.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70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illustrere hvilke data vi har i registeret vil jeg vise noen eksempler fra årsrapporten</a:t>
            </a:r>
            <a:r>
              <a:rPr lang="nb-NO" baseline="0" dirty="0"/>
              <a:t> fra 2023. </a:t>
            </a:r>
          </a:p>
          <a:p>
            <a:r>
              <a:rPr lang="nb-NO" dirty="0"/>
              <a:t>Alle årsrapportene til registeret ligger på smertenettverk.no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18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Første eksempel er andelen som får tilbud om behandling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A756-DA84-4404-A0EF-9658D0AF82D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05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56D0C79-1EC0-FB40-8E61-771EB23F7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DF5294E-6029-4141-9D5B-AC715F020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21E8A0A-FCC1-1F47-BE1B-219619B6D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888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4491" y="6398554"/>
            <a:ext cx="512663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5165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7FB7C7-2FFE-9946-8119-67E5C995F2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47" y="510083"/>
            <a:ext cx="1175952" cy="38613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2C792C-6B02-A34F-B441-BB4F43228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07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888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4491" y="6398554"/>
            <a:ext cx="512663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5165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658582-4916-A549-985C-DB2D479DA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1" y="521986"/>
            <a:ext cx="2591648" cy="31459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A70716F-ACC0-4845-B20A-A0E2BA229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52" y="501814"/>
            <a:ext cx="1163247" cy="3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888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4491" y="6398554"/>
            <a:ext cx="5126636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5165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29176C-BD17-7B45-B105-44D0ACE318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2D22BF8-AD14-BB4C-B1C8-F515515126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47" y="510083"/>
            <a:ext cx="1175952" cy="3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4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D9DF52E-117B-E043-A85D-02F51CF70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888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4491" y="6398554"/>
            <a:ext cx="512663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5165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CEEEFF-8932-884B-B947-60673496B9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57415EA-7601-4B40-9BF6-5049224D3D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47" y="510083"/>
            <a:ext cx="1175952" cy="3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4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2746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8349" y="6398554"/>
            <a:ext cx="512663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023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4BA4D8A-84BB-D747-9DDE-4C9AAF876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F89167D-50C0-0C43-AF47-A7C9C3602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20" y="6441898"/>
            <a:ext cx="837238" cy="2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34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244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310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37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96096A-EF6E-374B-AE1B-32AB40A68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62" y="6441898"/>
            <a:ext cx="837238" cy="27491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23819EE-CB93-6A48-95C1-F5EEBD009B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5" y="6471869"/>
            <a:ext cx="1736190" cy="210751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301992A0-8B27-4646-AC07-7979BAFA3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1584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7B57FB77-755A-7047-BD41-15AA6EC5C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7187" y="6398554"/>
            <a:ext cx="512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1F4CDAC-E66E-514E-80E7-C2502B6D5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77861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207A61D9-B256-D44F-8678-1CED6F9228E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9507"/>
            <a:ext cx="105156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46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828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2F1195B-9DE8-3A4A-A96B-23CC25A6D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62" y="6441898"/>
            <a:ext cx="837238" cy="27491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6336B32-8A8A-8344-BB44-A44D77A1BD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5" y="6471869"/>
            <a:ext cx="1736190" cy="210751"/>
          </a:xfrm>
          <a:prstGeom prst="rect">
            <a:avLst/>
          </a:prstGeom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9D235371-0F20-AB4A-B90E-4D1FAF888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1584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F3C12EE6-458A-8244-A648-8E1C12349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7187" y="6398554"/>
            <a:ext cx="512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98618B25-8E2B-DE40-B0EA-8104B1201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77861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8B115FB1-D597-5B4F-A897-DC13B767DBC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9507"/>
            <a:ext cx="105156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808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96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3206A0A-712F-B740-9B11-FD9061087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1" y="521986"/>
            <a:ext cx="2591648" cy="3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22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04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6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6F1982-7605-B441-BA40-FC4462600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D9DF52E-117B-E043-A85D-02F51CF70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E883D9-32AB-1645-A10D-6A1C68C84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4BA4D8A-84BB-D747-9DDE-4C9AAF876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4FC5C43-2EBB-8246-999A-FE1E50A6ED0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5" y="6469672"/>
            <a:ext cx="1772407" cy="2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7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1584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7187" y="6398554"/>
            <a:ext cx="512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77861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9507"/>
            <a:ext cx="105156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D4FC5C43-2EBB-8246-999A-FE1E50A6ED0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7" y="6469672"/>
            <a:ext cx="1772407" cy="21514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5297BF5-D698-8A4E-899D-63E1AAD9FBC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62" y="6441457"/>
            <a:ext cx="837238" cy="2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ke with cream and walnut toppings on white plate">
            <a:extLst>
              <a:ext uri="{FF2B5EF4-FFF2-40B4-BE49-F238E27FC236}">
                <a16:creationId xmlns:a16="http://schemas.microsoft.com/office/drawing/2014/main" id="{E1F17485-D915-5CBE-2A85-CFCE32704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185" y="12529"/>
            <a:ext cx="10800677" cy="684547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66D286E-786E-5D0D-D0C1-79A467B8F97B}"/>
              </a:ext>
            </a:extLst>
          </p:cNvPr>
          <p:cNvSpPr/>
          <p:nvPr/>
        </p:nvSpPr>
        <p:spPr bwMode="auto">
          <a:xfrm>
            <a:off x="1699099" y="361013"/>
            <a:ext cx="6760723" cy="28210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latin typeface="Time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676B6-FDA1-A03C-B22A-FECFEA51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30" y="1076066"/>
            <a:ext cx="5760325" cy="139091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Hva må vi gjøre nytt </a:t>
            </a:r>
            <a:b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for å behandle og organisere det store helse- og samfunnsproblemet langvarig smerte?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995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– pasientforløp</a:t>
            </a:r>
          </a:p>
        </p:txBody>
      </p:sp>
      <p:pic>
        <p:nvPicPr>
          <p:cNvPr id="1026" name="Picture 2" descr="Forhåndsvisning av bil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962149"/>
            <a:ext cx="11940028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0480431" y="2461846"/>
            <a:ext cx="973015" cy="410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1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Spørreskjema pasient – oppfølging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45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Besvares 12 måneder etter pasienter er avsluttet ved smerteklinikken </a:t>
            </a:r>
          </a:p>
        </p:txBody>
      </p:sp>
      <p:graphicFrame>
        <p:nvGraphicFramePr>
          <p:cNvPr id="4" name="Plassholder for inn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960974"/>
              </p:ext>
            </p:extLst>
          </p:nvPr>
        </p:nvGraphicFramePr>
        <p:xfrm>
          <a:off x="938784" y="2337573"/>
          <a:ext cx="7867650" cy="189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val="3478611858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36256722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75371072"/>
                    </a:ext>
                  </a:extLst>
                </a:gridCol>
              </a:tblGrid>
              <a:tr h="356169">
                <a:tc>
                  <a:txBody>
                    <a:bodyPr/>
                    <a:lstStyle/>
                    <a:p>
                      <a:r>
                        <a:rPr lang="nb-NO" sz="1400" dirty="0"/>
                        <a:t>Skjema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Måler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Antall spørsmål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79202"/>
                  </a:ext>
                </a:extLst>
              </a:tr>
              <a:tr h="497661">
                <a:tc>
                  <a:txBody>
                    <a:bodyPr/>
                    <a:lstStyle/>
                    <a:p>
                      <a:r>
                        <a:rPr lang="nb-NO" sz="1400" b="0" dirty="0"/>
                        <a:t>PGIC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Endring</a:t>
                      </a:r>
                      <a:r>
                        <a:rPr lang="nb-NO" sz="1400" baseline="0" dirty="0"/>
                        <a:t> i funksjon, symptombelastning og livskvalitet 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65344"/>
                  </a:ext>
                </a:extLst>
              </a:tr>
              <a:tr h="497661">
                <a:tc>
                  <a:txBody>
                    <a:bodyPr/>
                    <a:lstStyle/>
                    <a:p>
                      <a:r>
                        <a:rPr lang="nb-NO" sz="1400" b="0" dirty="0"/>
                        <a:t>Din</a:t>
                      </a:r>
                      <a:r>
                        <a:rPr lang="nb-NO" sz="1400" b="0" baseline="0" dirty="0"/>
                        <a:t> erfaring </a:t>
                      </a:r>
                      <a:endParaRPr lang="nb-N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Hvilket utbytte pasienten har hatt av tilbudet, og om pasienten vil anbefale tilbudet til venner</a:t>
                      </a:r>
                      <a:r>
                        <a:rPr lang="nb-NO" sz="1400" baseline="0" dirty="0"/>
                        <a:t> og familie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48451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EQ-5D-5L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Helserelatert livskvalitet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48221"/>
                  </a:ext>
                </a:extLst>
              </a:tr>
            </a:tbl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148" y="2044817"/>
            <a:ext cx="1798476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Årsrapport 2023 – noen eksempler 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9768" y="1690688"/>
            <a:ext cx="3214188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/>
          <a:srcRect l="507" t="2834" b="787"/>
          <a:stretch/>
        </p:blipFill>
        <p:spPr>
          <a:xfrm>
            <a:off x="6096000" y="1676400"/>
            <a:ext cx="3214188" cy="4365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6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6643" y="258121"/>
            <a:ext cx="10515600" cy="1325563"/>
          </a:xfrm>
        </p:spPr>
        <p:txBody>
          <a:bodyPr/>
          <a:lstStyle/>
          <a:p>
            <a:r>
              <a:rPr lang="nb-NO" dirty="0"/>
              <a:t>Årsrapport 2023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7587154"/>
              </p:ext>
            </p:extLst>
          </p:nvPr>
        </p:nvGraphicFramePr>
        <p:xfrm>
          <a:off x="2626468" y="1361872"/>
          <a:ext cx="6939064" cy="487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12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3558980"/>
              </p:ext>
            </p:extLst>
          </p:nvPr>
        </p:nvGraphicFramePr>
        <p:xfrm>
          <a:off x="2675792" y="1157779"/>
          <a:ext cx="7428689" cy="524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78277" y="287304"/>
            <a:ext cx="10515600" cy="1325563"/>
          </a:xfrm>
        </p:spPr>
        <p:txBody>
          <a:bodyPr/>
          <a:lstStyle/>
          <a:p>
            <a:r>
              <a:rPr lang="nb-NO" dirty="0"/>
              <a:t>Årsrapport 2023</a:t>
            </a:r>
          </a:p>
        </p:txBody>
      </p:sp>
    </p:spTree>
    <p:extLst>
      <p:ext uri="{BB962C8B-B14F-4D97-AF65-F5344CB8AC3E}">
        <p14:creationId xmlns:p14="http://schemas.microsoft.com/office/powerpoint/2010/main" val="320858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Årsrapport 2023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78229026"/>
              </p:ext>
            </p:extLst>
          </p:nvPr>
        </p:nvGraphicFramePr>
        <p:xfrm>
          <a:off x="74526" y="1426866"/>
          <a:ext cx="7371303" cy="486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43385659"/>
              </p:ext>
            </p:extLst>
          </p:nvPr>
        </p:nvGraphicFramePr>
        <p:xfrm>
          <a:off x="7304733" y="1732128"/>
          <a:ext cx="4602145" cy="415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96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2484193"/>
            <a:ext cx="10515600" cy="1385521"/>
          </a:xfrm>
        </p:spPr>
        <p:txBody>
          <a:bodyPr/>
          <a:lstStyle/>
          <a:p>
            <a:r>
              <a:rPr lang="nb-NO" dirty="0"/>
              <a:t>Takk for meg!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ingri.grimnes.olsen@stolav.no / +47 966 33 430</a:t>
            </a:r>
          </a:p>
        </p:txBody>
      </p:sp>
    </p:spTree>
    <p:extLst>
      <p:ext uri="{BB962C8B-B14F-4D97-AF65-F5344CB8AC3E}">
        <p14:creationId xmlns:p14="http://schemas.microsoft.com/office/powerpoint/2010/main" val="401864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2141538"/>
            <a:ext cx="9134622" cy="1803717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kartlegge langvarig smerte? Erfaringer fra et kvalitetsregister.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770" y="4909161"/>
            <a:ext cx="913462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Oppdatert kunnskap om smerte og smertebehandling, 15.10.2024</a:t>
            </a:r>
          </a:p>
          <a:p>
            <a:r>
              <a:rPr lang="nb-NO" dirty="0">
                <a:cs typeface="Calibri"/>
              </a:rPr>
              <a:t>Ingri Grimnes Olsen</a:t>
            </a:r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kartlegge langvarig smerte?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355300" cy="4351338"/>
          </a:xfrm>
        </p:spPr>
        <p:txBody>
          <a:bodyPr/>
          <a:lstStyle/>
          <a:p>
            <a:r>
              <a:rPr lang="nb-NO" dirty="0"/>
              <a:t>Relativt nytt og lite fagmiljø</a:t>
            </a:r>
          </a:p>
          <a:p>
            <a:r>
              <a:rPr lang="nb-NO" dirty="0"/>
              <a:t>Ulik praksis ved tverrfaglige smerteklinikker</a:t>
            </a:r>
          </a:p>
          <a:p>
            <a:r>
              <a:rPr lang="nb-NO" dirty="0"/>
              <a:t>Manglende konsensus om utredning og behandling av langvarige smerter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41800" y="4660918"/>
            <a:ext cx="10512000" cy="1260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"/>
            </a:pPr>
            <a:r>
              <a:rPr lang="nb-NO" sz="2400" dirty="0">
                <a:sym typeface="Wingdings" panose="05000000000000000000" pitchFamily="2" charset="2"/>
              </a:rPr>
              <a:t> Evaluere tilbudene ved tverrfaglige smerteklinikker </a:t>
            </a:r>
          </a:p>
          <a:p>
            <a:pPr marL="342900" indent="-342900">
              <a:buFont typeface="Wingdings" panose="05000000000000000000" pitchFamily="2" charset="2"/>
              <a:buChar char=""/>
            </a:pPr>
            <a:r>
              <a:rPr lang="nb-NO" sz="2400" dirty="0">
                <a:sym typeface="Wingdings" panose="05000000000000000000" pitchFamily="2" charset="2"/>
              </a:rPr>
              <a:t> Gjennomføre kvalitetsforbedringsprosjekter som kan heve kvaliteten på tilbudet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500" y="1569580"/>
            <a:ext cx="2503272" cy="28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4250425"/>
            <a:ext cx="10587038" cy="19265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CA53F0E-73D0-4A46-8278-A9C77C3D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Nasjonalt smerteklinikkregister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7C8ADB-B0CD-AF4B-B724-75D79CC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418" y="2453052"/>
            <a:ext cx="8467725" cy="3890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  <a:cs typeface="Calibri"/>
              </a:rPr>
              <a:t>Forbedre kvalitet i utredning og behandling av pasienter med langvarig smerte som er gitt rett til helsehjelp ved tverrfaglige smerteklinikker i spesialisthelsetjenesten</a:t>
            </a:r>
          </a:p>
          <a:p>
            <a:pPr marL="0" indent="0">
              <a:buNone/>
            </a:pP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3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4250425"/>
            <a:ext cx="10587038" cy="19265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CA53F0E-73D0-4A46-8278-A9C77C3D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Nasjonalt smerteklinikkregister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7C8ADB-B0CD-AF4B-B724-75D79CC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418" y="2455983"/>
            <a:ext cx="8467725" cy="3890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  <a:cs typeface="Calibri"/>
              </a:rPr>
              <a:t>Forbedre kvalitet i utredning og behandling av </a:t>
            </a:r>
            <a:r>
              <a:rPr lang="nb-NO" dirty="0">
                <a:solidFill>
                  <a:srgbClr val="FF0000"/>
                </a:solidFill>
                <a:cs typeface="Calibri"/>
              </a:rPr>
              <a:t>pasienter med langvarig smerte som er gitt rett til helsehjelp ved tverrfaglige smerteklinikker i spesialisthelsetjenesten</a:t>
            </a:r>
          </a:p>
          <a:p>
            <a:pPr marL="0" indent="0">
              <a:buNone/>
            </a:pPr>
            <a:endParaRPr lang="nb-NO" dirty="0">
              <a:cs typeface="Calibri"/>
            </a:endParaRPr>
          </a:p>
          <a:p>
            <a:pPr marL="0" indent="0" algn="ctr">
              <a:buNone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ca. 3500-4000 pr år</a:t>
            </a:r>
          </a:p>
        </p:txBody>
      </p:sp>
    </p:spTree>
    <p:extLst>
      <p:ext uri="{BB962C8B-B14F-4D97-AF65-F5344CB8AC3E}">
        <p14:creationId xmlns:p14="http://schemas.microsoft.com/office/powerpoint/2010/main" val="33488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Skjema som registreres 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90777"/>
              </p:ext>
            </p:extLst>
          </p:nvPr>
        </p:nvGraphicFramePr>
        <p:xfrm>
          <a:off x="838200" y="2149475"/>
          <a:ext cx="10515600" cy="261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1324708" y="4607169"/>
            <a:ext cx="2668646" cy="81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Dato henvisning mottatt</a:t>
            </a:r>
          </a:p>
          <a:p>
            <a:r>
              <a:rPr lang="nb-NO" sz="1400" dirty="0"/>
              <a:t>Dato henvisning behandlet</a:t>
            </a:r>
          </a:p>
          <a:p>
            <a:r>
              <a:rPr lang="nb-NO" sz="1400" dirty="0"/>
              <a:t>Tentativ første konsultasjonsdato</a:t>
            </a:r>
          </a:p>
        </p:txBody>
      </p:sp>
      <p:sp>
        <p:nvSpPr>
          <p:cNvPr id="3" name="Pil ned 2"/>
          <p:cNvSpPr/>
          <p:nvPr/>
        </p:nvSpPr>
        <p:spPr>
          <a:xfrm>
            <a:off x="2039815" y="4196862"/>
            <a:ext cx="363416" cy="316523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1324708" y="5088498"/>
            <a:ext cx="2668646" cy="3014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1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Spørreskjema pasient – kartlegging 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603992"/>
              </p:ext>
            </p:extLst>
          </p:nvPr>
        </p:nvGraphicFramePr>
        <p:xfrm>
          <a:off x="911352" y="2115928"/>
          <a:ext cx="8467726" cy="392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78611858"/>
                    </a:ext>
                  </a:extLst>
                </a:gridCol>
                <a:gridCol w="4972906">
                  <a:extLst>
                    <a:ext uri="{9D8B030D-6E8A-4147-A177-3AD203B41FA5}">
                      <a16:colId xmlns:a16="http://schemas.microsoft.com/office/drawing/2014/main" val="2362567222"/>
                    </a:ext>
                  </a:extLst>
                </a:gridCol>
                <a:gridCol w="1361220">
                  <a:extLst>
                    <a:ext uri="{9D8B030D-6E8A-4147-A177-3AD203B41FA5}">
                      <a16:colId xmlns:a16="http://schemas.microsoft.com/office/drawing/2014/main" val="2275371072"/>
                    </a:ext>
                  </a:extLst>
                </a:gridCol>
              </a:tblGrid>
              <a:tr h="356169">
                <a:tc>
                  <a:txBody>
                    <a:bodyPr/>
                    <a:lstStyle/>
                    <a:p>
                      <a:r>
                        <a:rPr lang="nb-NO" sz="1400" dirty="0"/>
                        <a:t>Skjema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Måler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Antall spørsmål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79202"/>
                  </a:ext>
                </a:extLst>
              </a:tr>
              <a:tr h="362543">
                <a:tc>
                  <a:txBody>
                    <a:bodyPr/>
                    <a:lstStyle/>
                    <a:p>
                      <a:r>
                        <a:rPr lang="nb-NO" sz="1400" b="0" dirty="0"/>
                        <a:t>Bakgrunnsinformasjon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Bosituasjon, sivilstand,</a:t>
                      </a:r>
                      <a:r>
                        <a:rPr lang="nb-NO" sz="1400" baseline="0" dirty="0"/>
                        <a:t> utdanning, arbeids-/livssituasjon, aktivitet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65344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r>
                        <a:rPr lang="nb-NO" sz="1400" b="0" dirty="0"/>
                        <a:t>To spørsmål om smerte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Hvor</a:t>
                      </a:r>
                      <a:r>
                        <a:rPr lang="nb-NO" sz="1400" baseline="0" dirty="0"/>
                        <a:t> lenge og </a:t>
                      </a:r>
                      <a:r>
                        <a:rPr lang="nb-NO" sz="1400" baseline="0" dirty="0" err="1"/>
                        <a:t>plagethet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48451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BPI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Smerte, inkl. kroppskart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48221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HADS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Angst/depresjon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87254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CFQ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Fatigue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798907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PCS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Tanker og følelser</a:t>
                      </a:r>
                      <a:r>
                        <a:rPr lang="nb-NO" sz="1400" baseline="0" dirty="0"/>
                        <a:t> rundt smerter 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95024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Søvn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41914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PROMIS-29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Fysisk funksjon og sosialt nettverk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254293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Alvorlige livshendelser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Ja/nei – 6 ekstra spørsmål</a:t>
                      </a:r>
                      <a:r>
                        <a:rPr lang="nb-NO" sz="1400" baseline="0" dirty="0"/>
                        <a:t> hvis ja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89043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r>
                        <a:rPr lang="nb-NO" sz="1400" b="0" dirty="0"/>
                        <a:t>EQ-5D-5L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Helserelatert livskvalitet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17222"/>
                  </a:ext>
                </a:extLst>
              </a:tr>
            </a:tbl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838200" y="1676462"/>
            <a:ext cx="756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Besvares inntil 30 dager før første konsultasjon ved smerteklinikken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751" y="2246178"/>
            <a:ext cx="1794372" cy="34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8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524"/>
            <a:ext cx="5223639" cy="62007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/>
          <a:srcRect r="1949"/>
          <a:stretch/>
        </p:blipFill>
        <p:spPr>
          <a:xfrm>
            <a:off x="5057776" y="9525"/>
            <a:ext cx="4724400" cy="320992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/>
          <a:srcRect r="2966"/>
          <a:stretch/>
        </p:blipFill>
        <p:spPr>
          <a:xfrm>
            <a:off x="5057775" y="3219451"/>
            <a:ext cx="4724400" cy="66362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6"/>
          <a:srcRect r="1989" b="31836"/>
          <a:stretch/>
        </p:blipFill>
        <p:spPr>
          <a:xfrm>
            <a:off x="5057777" y="3883074"/>
            <a:ext cx="4581523" cy="170810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7"/>
          <a:srcRect r="4003"/>
          <a:stretch/>
        </p:blipFill>
        <p:spPr>
          <a:xfrm>
            <a:off x="5057777" y="5591175"/>
            <a:ext cx="6019797" cy="6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7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Konsultasjon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622915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Registreres av behandler i etterkant av </a:t>
            </a:r>
            <a:r>
              <a:rPr lang="nb-NO" i="1" dirty="0"/>
              <a:t>hver</a:t>
            </a:r>
            <a:r>
              <a:rPr lang="nb-NO" dirty="0"/>
              <a:t> konsultasjon </a:t>
            </a:r>
          </a:p>
          <a:p>
            <a:pPr marL="0" indent="0">
              <a:buNone/>
            </a:pPr>
            <a:r>
              <a:rPr lang="nb-NO" dirty="0"/>
              <a:t>Variabler: </a:t>
            </a:r>
          </a:p>
          <a:p>
            <a:pPr lvl="1"/>
            <a:r>
              <a:rPr lang="nb-NO" dirty="0"/>
              <a:t>Type konsultasjon 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(utredning/behandling)</a:t>
            </a:r>
          </a:p>
          <a:p>
            <a:pPr lvl="1"/>
            <a:r>
              <a:rPr lang="nb-NO" dirty="0"/>
              <a:t>Helsepersonell involvert 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(interne og eksterne)</a:t>
            </a:r>
          </a:p>
          <a:p>
            <a:pPr lvl="1"/>
            <a:r>
              <a:rPr lang="nb-NO" dirty="0"/>
              <a:t>Prosedyrekoder</a:t>
            </a:r>
          </a:p>
          <a:p>
            <a:pPr lvl="1"/>
            <a:r>
              <a:rPr lang="nb-NO" dirty="0"/>
              <a:t>Diagnosekoder </a:t>
            </a:r>
          </a:p>
          <a:p>
            <a:pPr lvl="1"/>
            <a:r>
              <a:rPr lang="nb-NO" dirty="0"/>
              <a:t>Medikamenter, inkl. opioider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849" y="1690688"/>
            <a:ext cx="3579879" cy="41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2372"/>
      </p:ext>
    </p:extLst>
  </p:cSld>
  <p:clrMapOvr>
    <a:masterClrMapping/>
  </p:clrMapOvr>
</p:sld>
</file>

<file path=ppt/theme/theme1.xml><?xml version="1.0" encoding="utf-8"?>
<a:theme xmlns:a="http://schemas.openxmlformats.org/drawingml/2006/main" name="UTEN NTNU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 OLAVS HOSPITAL" id="{93ACA501-1FA1-4624-AF4C-B77A756FA2FC}" vid="{4B99F05F-1686-4BED-80E3-1BB0572C3938}"/>
    </a:ext>
  </a:extLst>
</a:theme>
</file>

<file path=ppt/theme/theme2.xml><?xml version="1.0" encoding="utf-8"?>
<a:theme xmlns:a="http://schemas.openxmlformats.org/drawingml/2006/main" name="MED NTNU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 OLAVS HOSPITAL" id="{93ACA501-1FA1-4624-AF4C-B77A756FA2FC}" vid="{1531362E-0EDA-4CD5-B86B-3C904CBD4CC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e35430-291e-47ec-b45c-10ba135c51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B53CBE06FB4E40834882DFD0C3ECB5" ma:contentTypeVersion="14" ma:contentTypeDescription="Opprett et nytt dokument." ma:contentTypeScope="" ma:versionID="4c5e806446d8804438994b86d502786d">
  <xsd:schema xmlns:xsd="http://www.w3.org/2001/XMLSchema" xmlns:xs="http://www.w3.org/2001/XMLSchema" xmlns:p="http://schemas.microsoft.com/office/2006/metadata/properties" xmlns:ns3="90e35430-291e-47ec-b45c-10ba135c5165" xmlns:ns4="039fd0e4-3ecf-4952-9fdc-ea349bd39a63" targetNamespace="http://schemas.microsoft.com/office/2006/metadata/properties" ma:root="true" ma:fieldsID="d1a8b539a218efc82c51651872f0e0f7" ns3:_="" ns4:_="">
    <xsd:import namespace="90e35430-291e-47ec-b45c-10ba135c5165"/>
    <xsd:import namespace="039fd0e4-3ecf-4952-9fdc-ea349bd39a6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35430-291e-47ec-b45c-10ba135c5165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fd0e4-3ecf-4952-9fdc-ea349bd39a6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60AD15-6295-457A-A338-CCDDC573492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39fd0e4-3ecf-4952-9fdc-ea349bd39a63"/>
    <ds:schemaRef ds:uri="http://purl.org/dc/terms/"/>
    <ds:schemaRef ds:uri="http://schemas.microsoft.com/office/infopath/2007/PartnerControls"/>
    <ds:schemaRef ds:uri="90e35430-291e-47ec-b45c-10ba135c516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0C8982-8F68-46D7-A1B1-4A76BD550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e35430-291e-47ec-b45c-10ba135c5165"/>
    <ds:schemaRef ds:uri="039fd0e4-3ecf-4952-9fdc-ea349bd39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2D4F61-2BDE-4116-A6C4-4155DF147D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 OLAVS HOSPITAL</Template>
  <TotalTime>0</TotalTime>
  <Words>638</Words>
  <Application>Microsoft Office PowerPoint</Application>
  <PresentationFormat>Widescreen</PresentationFormat>
  <Paragraphs>118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Wingdings</vt:lpstr>
      <vt:lpstr>UTEN NTNU</vt:lpstr>
      <vt:lpstr>MED NTNU</vt:lpstr>
      <vt:lpstr>Hva må vi gjøre nytt  for å behandle og organisere det store helse- og samfunnsproblemet langvarig smerte?</vt:lpstr>
      <vt:lpstr>Hvordan kartlegge langvarig smerte? Erfaringer fra et kvalitetsregister.</vt:lpstr>
      <vt:lpstr>Hvorfor kartlegge langvarig smerte?</vt:lpstr>
      <vt:lpstr>Nasjonalt smerteklinikkregister</vt:lpstr>
      <vt:lpstr>Nasjonalt smerteklinikkregister</vt:lpstr>
      <vt:lpstr>Skjema som registreres </vt:lpstr>
      <vt:lpstr>Spørreskjema pasient – kartlegging </vt:lpstr>
      <vt:lpstr>PowerPoint Presentation</vt:lpstr>
      <vt:lpstr>Konsultasjon </vt:lpstr>
      <vt:lpstr>Eksempel – pasientforløp</vt:lpstr>
      <vt:lpstr>Spørreskjema pasient – oppfølging </vt:lpstr>
      <vt:lpstr>Årsrapport 2023 – noen eksempler </vt:lpstr>
      <vt:lpstr>Årsrapport 2023</vt:lpstr>
      <vt:lpstr>Årsrapport 2023</vt:lpstr>
      <vt:lpstr>Årsrapport 2023</vt:lpstr>
      <vt:lpstr>Takk for meg!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Stensaas, Trine Nordgård</dc:creator>
  <cp:lastModifiedBy>Astrid Woodhouse</cp:lastModifiedBy>
  <cp:revision>101</cp:revision>
  <dcterms:created xsi:type="dcterms:W3CDTF">2024-02-26T11:30:01Z</dcterms:created>
  <dcterms:modified xsi:type="dcterms:W3CDTF">2024-10-15T08:54:27Z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0x0101001DB53CBE06FB4E40834882DFD0C3ECB5</vt:lpwstr>
  </property>
</Properties>
</file>